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97" r:id="rId3"/>
    <p:sldId id="308" r:id="rId4"/>
    <p:sldId id="309" r:id="rId5"/>
    <p:sldId id="310" r:id="rId6"/>
    <p:sldId id="301" r:id="rId7"/>
    <p:sldId id="311" r:id="rId8"/>
    <p:sldId id="312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dirty="0" smtClean="0"/>
            <a:t>Dependent </a:t>
          </a:r>
          <a:r>
            <a:rPr lang="en-US" i="1" dirty="0" smtClean="0"/>
            <a:t>t</a:t>
          </a:r>
          <a:r>
            <a:rPr lang="en-US" dirty="0" smtClean="0"/>
            <a:t>-Test</a:t>
          </a:r>
          <a:endParaRPr lang="en-US" dirty="0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152BC6-2A18-5E4D-874B-7A8B2DD4F391}" type="presOf" srcId="{1CE252B9-E661-E545-A43D-AF9F6C107A4B}" destId="{570ECD48-A719-8C40-9E13-BDECC43874A0}" srcOrd="0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B585C472-C638-5A44-BD9A-AD75C8593FE9}" type="presOf" srcId="{1CE252B9-E661-E545-A43D-AF9F6C107A4B}" destId="{8B3425F1-0D5A-7542-A13F-309B4F9FFBD7}" srcOrd="1" destOrd="0" presId="urn:microsoft.com/office/officeart/2005/8/layout/pyramid1"/>
    <dgm:cxn modelId="{FCDE2A41-7CCE-944B-84B7-6536272FB48A}" type="presOf" srcId="{A13ED68C-9BEB-2D4C-9A9D-4FF7F696211E}" destId="{84DC221C-8ADF-8F4C-A4AB-1ED1486C2BAB}" srcOrd="0" destOrd="0" presId="urn:microsoft.com/office/officeart/2005/8/layout/pyramid1"/>
    <dgm:cxn modelId="{462841F8-F94D-2C41-ABCB-11B6CE1865BF}" type="presOf" srcId="{F8543038-F271-B44C-A609-61624E5FF5AB}" destId="{1BD4007E-106D-184C-930C-DA383DE887FC}" srcOrd="0" destOrd="0" presId="urn:microsoft.com/office/officeart/2005/8/layout/pyramid1"/>
    <dgm:cxn modelId="{6F708E42-3F3B-894F-921E-0B5B759FB861}" type="presOf" srcId="{A13ED68C-9BEB-2D4C-9A9D-4FF7F696211E}" destId="{2E2C436E-4AC4-9B44-A458-C394BA2F8995}" srcOrd="1" destOrd="0" presId="urn:microsoft.com/office/officeart/2005/8/layout/pyramid1"/>
    <dgm:cxn modelId="{1B085AB2-BD98-F14E-84EE-A2D5A3F46ED2}" type="presParOf" srcId="{1BD4007E-106D-184C-930C-DA383DE887FC}" destId="{51EFE25D-18DC-C347-AD87-891706CB57A3}" srcOrd="0" destOrd="0" presId="urn:microsoft.com/office/officeart/2005/8/layout/pyramid1"/>
    <dgm:cxn modelId="{C4FF6D36-5A5E-0044-942A-21D2D2A4227A}" type="presParOf" srcId="{51EFE25D-18DC-C347-AD87-891706CB57A3}" destId="{84DC221C-8ADF-8F4C-A4AB-1ED1486C2BAB}" srcOrd="0" destOrd="0" presId="urn:microsoft.com/office/officeart/2005/8/layout/pyramid1"/>
    <dgm:cxn modelId="{C93F8B56-FC0C-B443-BD94-88975255AFF4}" type="presParOf" srcId="{51EFE25D-18DC-C347-AD87-891706CB57A3}" destId="{2E2C436E-4AC4-9B44-A458-C394BA2F8995}" srcOrd="1" destOrd="0" presId="urn:microsoft.com/office/officeart/2005/8/layout/pyramid1"/>
    <dgm:cxn modelId="{DB62D8E5-F052-0940-9844-04C2130AF324}" type="presParOf" srcId="{1BD4007E-106D-184C-930C-DA383DE887FC}" destId="{22E6D29C-3EAE-224F-8EC6-90837AC9132C}" srcOrd="1" destOrd="0" presId="urn:microsoft.com/office/officeart/2005/8/layout/pyramid1"/>
    <dgm:cxn modelId="{0AE26AD8-1281-EE41-AEF9-4790618304BC}" type="presParOf" srcId="{22E6D29C-3EAE-224F-8EC6-90837AC9132C}" destId="{570ECD48-A719-8C40-9E13-BDECC43874A0}" srcOrd="0" destOrd="0" presId="urn:microsoft.com/office/officeart/2005/8/layout/pyramid1"/>
    <dgm:cxn modelId="{A6D62E04-E497-1441-9BC5-EFC8148A9A1A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Dependent </a:t>
          </a:r>
          <a:r>
            <a:rPr lang="en-US" sz="6500" i="1" kern="1200" dirty="0" smtClean="0"/>
            <a:t>t</a:t>
          </a:r>
          <a:r>
            <a:rPr lang="en-US" sz="6500" kern="1200" dirty="0" smtClean="0"/>
            <a:t>-Test</a:t>
          </a:r>
          <a:endParaRPr lang="en-US" sz="6500" kern="1200" dirty="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12/31/13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0BF41-17FD-43F1-B3B5-5D96A472EB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12/31/13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12/31/13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12/31/13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hyperlink" Target="http://www.watertreepress.com/stat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1981201"/>
            <a:ext cx="5257800" cy="198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One-Sample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-Test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8" name="Picture 7" descr="Kindle 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3999"/>
            <a:ext cx="2667000" cy="403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One-Sample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One-Sample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Test, also known as the Single-Sample t-Test,  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parametric procedure that compares a calculated sample mean to a known population mean or a previously reported value in order to determine if the difference is statistically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significant. For example, 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educational researcher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might want to determine if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mean sense of classroom community score among university students enrolled in fully online programs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differs significantly from the hypothesized population score of 30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Excel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data entry for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one-Sample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-Test is accomplished by entering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value for each case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single column of 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Excel spreadsheet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0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ependent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One can compute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-value using the following formula: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4488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4488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the numerator 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difference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group means and the test value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denominator 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estimated standard error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sample divided by the square root of the sample size.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455114"/>
              </p:ext>
            </p:extLst>
          </p:nvPr>
        </p:nvGraphicFramePr>
        <p:xfrm>
          <a:off x="3856038" y="1930400"/>
          <a:ext cx="147002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3" imgW="774700" imgH="622300" progId="Equation.3">
                  <p:embed/>
                </p:oleObj>
              </mc:Choice>
              <mc:Fallback>
                <p:oleObj name="Equation" r:id="rId3" imgW="774700" imgH="622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1930400"/>
                        <a:ext cx="1470025" cy="1276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5219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Dependent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Cohen’s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measures effect size and is often used to report effect size following a significant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-test. The formula for Cohen’s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for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One-Sample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-Test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is: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By convention, Cohen’s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values are interpreted as follows: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Small effect size = .20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Medium effect size = .50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Large effect size = .80</a:t>
            </a: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233961"/>
              </p:ext>
            </p:extLst>
          </p:nvPr>
        </p:nvGraphicFramePr>
        <p:xfrm>
          <a:off x="3887788" y="2882900"/>
          <a:ext cx="1271587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546100" imgH="419100" progId="Equation.3">
                  <p:embed/>
                </p:oleObj>
              </mc:Choice>
              <mc:Fallback>
                <p:oleObj name="Equation" r:id="rId3" imgW="546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2882900"/>
                        <a:ext cx="1271587" cy="10461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4776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Key Assumptions &amp; Requirements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Random selection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allow for generalization of results to a target population.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Variables. One continuous DV measured on the interval or ratio scale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Independence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observations. observations (i.e., measurements) are not acted on by an outside influence common to two or more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measurements.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Normality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 DV normally distributed.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size.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One-Sample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-Test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robust to minor violations of the assumption of normally distributed data with sample sizes &gt;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30.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12-30 at 3.58.1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7295" cy="48768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8458200" cy="2308324"/>
          </a:xfrm>
          <a:prstGeom prst="rect">
            <a:avLst/>
          </a:prstGeom>
          <a:solidFill>
            <a:srgbClr val="00166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TASK</a:t>
            </a:r>
          </a:p>
          <a:p>
            <a:pPr algn="ctr"/>
            <a:r>
              <a:rPr lang="en-US" dirty="0" smtClean="0"/>
              <a:t>Respond to the following research question and null hypothesis: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/>
              <a:t>Is there a difference in the mean sense of classroom community score among university students enrolled in fully online programs and the norm of 30, μ ≠ 30</a:t>
            </a:r>
            <a:r>
              <a:rPr lang="en-US" dirty="0" smtClean="0"/>
              <a:t>?</a:t>
            </a:r>
          </a:p>
          <a:p>
            <a:pPr algn="ctr"/>
            <a:endParaRPr lang="en-US" dirty="0" smtClean="0"/>
          </a:p>
          <a:p>
            <a:pPr algn="ctr"/>
            <a:r>
              <a:rPr lang="en-US" i="1" dirty="0" smtClean="0"/>
              <a:t>H</a:t>
            </a:r>
            <a:r>
              <a:rPr lang="en-US" baseline="-25000" dirty="0" smtClean="0"/>
              <a:t>0</a:t>
            </a:r>
            <a:r>
              <a:rPr lang="en-US" dirty="0"/>
              <a:t>: There is no difference in the mean sense of classroom community score of university students enrolled in fully online programs and the norm of 30, μ = </a:t>
            </a:r>
            <a:r>
              <a:rPr lang="en-US" dirty="0" smtClean="0"/>
              <a:t>30.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5363" y="2514600"/>
            <a:ext cx="7762349" cy="369332"/>
          </a:xfrm>
          <a:prstGeom prst="rect">
            <a:avLst/>
          </a:prstGeom>
          <a:solidFill>
            <a:srgbClr val="001667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Open the dataset </a:t>
            </a:r>
            <a:r>
              <a:rPr lang="en-US" i="1" dirty="0" err="1" smtClean="0"/>
              <a:t>Motivation.xlsx</a:t>
            </a:r>
            <a:r>
              <a:rPr lang="en-US" dirty="0" smtClean="0"/>
              <a:t>. Click on the One-Sample </a:t>
            </a:r>
            <a:r>
              <a:rPr lang="en-US" i="1" dirty="0" smtClean="0"/>
              <a:t>t</a:t>
            </a:r>
            <a:r>
              <a:rPr lang="en-US" dirty="0" smtClean="0"/>
              <a:t>-Test worksheet tab.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0"/>
            <a:ext cx="5524500" cy="369332"/>
          </a:xfrm>
          <a:prstGeom prst="rect">
            <a:avLst/>
          </a:prstGeom>
          <a:solidFill>
            <a:schemeClr val="bg1"/>
          </a:solidFill>
          <a:ln w="38100" cmpd="sng">
            <a:solidFill>
              <a:srgbClr val="001667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001667"/>
                </a:solidFill>
              </a:rPr>
              <a:t>File available at </a:t>
            </a:r>
            <a:r>
              <a:rPr lang="en-US" dirty="0" smtClean="0">
                <a:solidFill>
                  <a:srgbClr val="001667"/>
                </a:solidFill>
                <a:hlinkClick r:id="rId3"/>
              </a:rPr>
              <a:t>http://www.watertreepress.com/stats</a:t>
            </a:r>
            <a:endParaRPr lang="en-US" dirty="0" smtClean="0">
              <a:solidFill>
                <a:srgbClr val="00166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33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715000"/>
            <a:ext cx="8458200" cy="369332"/>
          </a:xfrm>
          <a:prstGeom prst="rect">
            <a:avLst/>
          </a:prstGeom>
          <a:solidFill>
            <a:srgbClr val="00166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Enter the </a:t>
            </a:r>
            <a:r>
              <a:rPr lang="en-US" dirty="0" smtClean="0"/>
              <a:t>labels and formulas </a:t>
            </a:r>
            <a:r>
              <a:rPr lang="en-US" dirty="0" smtClean="0"/>
              <a:t>shown in cells B1:C9. Note: cell C4 contains the test value.</a:t>
            </a:r>
          </a:p>
        </p:txBody>
      </p:sp>
      <p:pic>
        <p:nvPicPr>
          <p:cNvPr id="2" name="Picture 1" descr="Screen Shot 2013-12-30 at 4.01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5550647" cy="539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5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410200"/>
            <a:ext cx="8915400" cy="923330"/>
          </a:xfrm>
          <a:prstGeom prst="rect">
            <a:avLst/>
          </a:prstGeom>
          <a:solidFill>
            <a:srgbClr val="00166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Test results </a:t>
            </a:r>
            <a:r>
              <a:rPr lang="en-US" dirty="0" smtClean="0"/>
              <a:t>provide </a:t>
            </a:r>
            <a:r>
              <a:rPr lang="en-US" dirty="0"/>
              <a:t>evidence that the difference </a:t>
            </a:r>
            <a:r>
              <a:rPr lang="en-US" dirty="0" smtClean="0"/>
              <a:t>between mean sense of classroom community (</a:t>
            </a:r>
            <a:r>
              <a:rPr lang="en-US" i="1" dirty="0"/>
              <a:t>M</a:t>
            </a:r>
            <a:r>
              <a:rPr lang="en-US" dirty="0"/>
              <a:t> = </a:t>
            </a:r>
            <a:r>
              <a:rPr lang="en-US" dirty="0" smtClean="0"/>
              <a:t>28.84, </a:t>
            </a:r>
            <a:r>
              <a:rPr lang="en-US" i="1" dirty="0"/>
              <a:t>SD</a:t>
            </a:r>
            <a:r>
              <a:rPr lang="en-US" dirty="0"/>
              <a:t> = </a:t>
            </a:r>
            <a:r>
              <a:rPr lang="en-US" dirty="0" smtClean="0"/>
              <a:t>6.24)  </a:t>
            </a:r>
            <a:r>
              <a:rPr lang="en-US" dirty="0"/>
              <a:t>and </a:t>
            </a:r>
            <a:r>
              <a:rPr lang="en-US" dirty="0" smtClean="0"/>
              <a:t>the test value of 30 was  </a:t>
            </a:r>
            <a:r>
              <a:rPr lang="en-US" dirty="0"/>
              <a:t>statistically significant, </a:t>
            </a:r>
            <a:r>
              <a:rPr lang="en-US" i="1" dirty="0"/>
              <a:t>t</a:t>
            </a:r>
            <a:r>
              <a:rPr lang="en-US" dirty="0" smtClean="0"/>
              <a:t>(168) </a:t>
            </a:r>
            <a:r>
              <a:rPr lang="en-US" dirty="0"/>
              <a:t>= </a:t>
            </a:r>
            <a:r>
              <a:rPr lang="en-US" dirty="0" smtClean="0"/>
              <a:t>2.42, </a:t>
            </a:r>
            <a:r>
              <a:rPr lang="en-US" i="1" dirty="0"/>
              <a:t>p</a:t>
            </a:r>
            <a:r>
              <a:rPr lang="en-US" dirty="0"/>
              <a:t> = </a:t>
            </a:r>
            <a:r>
              <a:rPr lang="en-US" dirty="0" smtClean="0"/>
              <a:t>.02 </a:t>
            </a:r>
            <a:r>
              <a:rPr lang="en-US" dirty="0"/>
              <a:t>(2-tailed), </a:t>
            </a:r>
            <a:r>
              <a:rPr lang="en-US" i="1" dirty="0"/>
              <a:t>d</a:t>
            </a:r>
            <a:r>
              <a:rPr lang="en-US" dirty="0"/>
              <a:t> = </a:t>
            </a:r>
            <a:r>
              <a:rPr lang="en-US" dirty="0" smtClean="0"/>
              <a:t>.19. </a:t>
            </a:r>
            <a:endParaRPr lang="en-US" dirty="0"/>
          </a:p>
        </p:txBody>
      </p:sp>
      <p:pic>
        <p:nvPicPr>
          <p:cNvPr id="2" name="Picture 1" descr="Screen Shot 2013-12-30 at 4.03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-13447"/>
            <a:ext cx="5562600" cy="532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74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763294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602</Words>
  <Application>Microsoft Macintosh PowerPoint</Application>
  <PresentationFormat>On-screen Show (4:3)</PresentationFormat>
  <Paragraphs>53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Statistical Fundamentals:  Using Microsoft Excel for Univariate and Bivariate Analysis Alfred P. Rovai</vt:lpstr>
      <vt:lpstr>One-Sample t-Test</vt:lpstr>
      <vt:lpstr>Dependent t-Test</vt:lpstr>
      <vt:lpstr>Dependent t-Test</vt:lpstr>
      <vt:lpstr>Key Assumptions &amp; Requirements</vt:lpstr>
      <vt:lpstr>PowerPoint Presentation</vt:lpstr>
      <vt:lpstr>PowerPoint Presentation</vt:lpstr>
      <vt:lpstr>PowerPoint Presentation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Independent t-Test</dc:title>
  <dc:subject/>
  <dc:creator>Alfred P. Rovai</dc:creator>
  <cp:keywords/>
  <dc:description/>
  <cp:lastModifiedBy>Alfred Rovai</cp:lastModifiedBy>
  <cp:revision>184</cp:revision>
  <dcterms:created xsi:type="dcterms:W3CDTF">2013-06-04T13:30:25Z</dcterms:created>
  <dcterms:modified xsi:type="dcterms:W3CDTF">2013-12-31T13:27:44Z</dcterms:modified>
  <cp:category/>
</cp:coreProperties>
</file>